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0" r:id="rId2"/>
    <p:sldId id="276" r:id="rId3"/>
    <p:sldId id="277" r:id="rId4"/>
    <p:sldId id="281" r:id="rId5"/>
    <p:sldId id="287" r:id="rId6"/>
    <p:sldId id="28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lise Mesnier" userId="83c982294258d510" providerId="LiveId" clId="{90A955C0-C29E-49E7-B7E0-90EC344BA038}"/>
    <pc:docChg chg="custSel modSld">
      <pc:chgData name="Annelise Mesnier" userId="83c982294258d510" providerId="LiveId" clId="{90A955C0-C29E-49E7-B7E0-90EC344BA038}" dt="2026-09-02T13:25:59.436" v="12" actId="478"/>
      <pc:docMkLst>
        <pc:docMk/>
      </pc:docMkLst>
      <pc:sldChg chg="delSp modSp mod">
        <pc:chgData name="Annelise Mesnier" userId="83c982294258d510" providerId="LiveId" clId="{90A955C0-C29E-49E7-B7E0-90EC344BA038}" dt="2026-09-02T13:25:59.436" v="12" actId="478"/>
        <pc:sldMkLst>
          <pc:docMk/>
          <pc:sldMk cId="3802230614" sldId="287"/>
        </pc:sldMkLst>
        <pc:spChg chg="mod">
          <ac:chgData name="Annelise Mesnier" userId="83c982294258d510" providerId="LiveId" clId="{90A955C0-C29E-49E7-B7E0-90EC344BA038}" dt="2026-09-02T09:29:16.794" v="11" actId="1076"/>
          <ac:spMkLst>
            <pc:docMk/>
            <pc:sldMk cId="3802230614" sldId="287"/>
            <ac:spMk id="7" creationId="{C1140DB6-695B-6C8C-0831-D8E800DE7202}"/>
          </ac:spMkLst>
        </pc:spChg>
        <pc:spChg chg="mod">
          <ac:chgData name="Annelise Mesnier" userId="83c982294258d510" providerId="LiveId" clId="{90A955C0-C29E-49E7-B7E0-90EC344BA038}" dt="2026-09-02T09:29:13.504" v="10" actId="1076"/>
          <ac:spMkLst>
            <pc:docMk/>
            <pc:sldMk cId="3802230614" sldId="287"/>
            <ac:spMk id="13" creationId="{E6BA7C0B-B227-002A-4553-93921E11F674}"/>
          </ac:spMkLst>
        </pc:spChg>
        <pc:picChg chg="del">
          <ac:chgData name="Annelise Mesnier" userId="83c982294258d510" providerId="LiveId" clId="{90A955C0-C29E-49E7-B7E0-90EC344BA038}" dt="2026-09-02T13:25:59.436" v="12" actId="478"/>
          <ac:picMkLst>
            <pc:docMk/>
            <pc:sldMk cId="3802230614" sldId="287"/>
            <ac:picMk id="27" creationId="{D206899F-776E-EC7F-D31A-1DAFBEC462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6E2CD9-4546-459B-B16B-9B793AC25AB1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B3D1E5-DC27-4755-86D3-5EDE32B92C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1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8021F-915F-C9C5-6C72-D615CB38E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915EF04-DE12-5D80-594B-351D33713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576390-70A8-4D54-ED95-047F32A37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7128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3CC43-4039-0642-C5A8-CC0C8D5BA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BAE283-7529-503C-E361-A9AB7855EE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3259C2-B301-C6EB-95FC-AFC3803F4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9481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844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747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830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144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02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93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551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336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780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727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397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9B3E2C-B01F-422A-98A6-48CF0BDAE7DF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88F09F-7673-4000-A5BE-D12930B8DA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4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hgefacile.com/wp-content/uploads/2026/07/Les-phases-de-la-premiere-guerre-mondiale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8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AEE65F-9918-CC97-75B0-35AE533FD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BE403752-E4E7-D557-15EC-9983E7CB9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6608" y="728223"/>
            <a:ext cx="5148943" cy="1913666"/>
          </a:xfrm>
          <a:ln w="28575">
            <a:noFill/>
          </a:ln>
        </p:spPr>
        <p:txBody>
          <a:bodyPr>
            <a:noAutofit/>
          </a:bodyPr>
          <a:lstStyle/>
          <a:p>
            <a:endParaRPr lang="fr-FR" sz="1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fr-FR" sz="30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H1 S2 : </a:t>
            </a:r>
            <a:endParaRPr lang="fr-FR" sz="3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r>
              <a:rPr lang="fr-FR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Comment se déroule la guerre ?</a:t>
            </a:r>
            <a:endParaRPr lang="fr-FR" sz="3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3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fr-FR" sz="30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26F6C71-C029-AC85-085A-9E0632BA609D}"/>
              </a:ext>
            </a:extLst>
          </p:cNvPr>
          <p:cNvSpPr txBox="1"/>
          <p:nvPr/>
        </p:nvSpPr>
        <p:spPr>
          <a:xfrm>
            <a:off x="680357" y="2870942"/>
            <a:ext cx="81588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DEVOIRS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Apprendre la leçon S1 (repères + vocabulaire).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Exercice S2a Q. 1 à  3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Apporter des crayons de couleur.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Compétences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 repérer dans le temps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-construire et compléter une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frise chronologique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;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-identifier les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trois grandes phases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de la guerre.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 repérer dans l'espace :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-localiser les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principaux fronts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;  -comprendre leur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évolution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au cours de la guerre.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88B3FF-F218-C752-98EA-C375A137B59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6305551" y="728223"/>
            <a:ext cx="1980163" cy="19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79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8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9504FA-74C7-4E79-1FBA-AA40FBBFA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3A7406-A679-8276-5852-80E4E40E8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354" y="-93449"/>
            <a:ext cx="4721116" cy="1325563"/>
          </a:xfrm>
        </p:spPr>
        <p:txBody>
          <a:bodyPr>
            <a:normAutofit/>
          </a:bodyPr>
          <a:lstStyle/>
          <a:p>
            <a:r>
              <a:rPr lang="fr-FR" sz="28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Les fronts européens durant la Première Guerre mondiale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32FE54A-1459-A8E6-6E7B-BD90C3CDC151}"/>
              </a:ext>
            </a:extLst>
          </p:cNvPr>
          <p:cNvSpPr/>
          <p:nvPr/>
        </p:nvSpPr>
        <p:spPr>
          <a:xfrm>
            <a:off x="519214" y="346844"/>
            <a:ext cx="578194" cy="338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S2a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89B360-8F7A-EBF4-4815-C271CD6A8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2" r="6432" b="2376"/>
          <a:stretch>
            <a:fillRect/>
          </a:stretch>
        </p:blipFill>
        <p:spPr>
          <a:xfrm>
            <a:off x="273268" y="1125690"/>
            <a:ext cx="6507645" cy="460661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361467-25C1-4A35-C99F-AA7F2F9A9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6" t="7125" r="19801" b="1238"/>
          <a:stretch>
            <a:fillRect/>
          </a:stretch>
        </p:blipFill>
        <p:spPr>
          <a:xfrm>
            <a:off x="6434074" y="195481"/>
            <a:ext cx="2436658" cy="2527301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E778AA61-F51E-3CA8-16B0-44F25E092FFD}"/>
              </a:ext>
            </a:extLst>
          </p:cNvPr>
          <p:cNvSpPr txBox="1"/>
          <p:nvPr/>
        </p:nvSpPr>
        <p:spPr>
          <a:xfrm>
            <a:off x="6807495" y="2775986"/>
            <a:ext cx="23420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1- 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Doc 1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- </a:t>
            </a: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Nomme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deux camps en 1914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et </a:t>
            </a: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nomme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les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pays qui les rejoignent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après 1914.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2-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Doc 1 - </a:t>
            </a: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Où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stabilise le front de l’Ouest entre 1915 et 1917 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C423D4C-A372-EE21-2D8A-4E4FFD120678}"/>
              </a:ext>
            </a:extLst>
          </p:cNvPr>
          <p:cNvSpPr txBox="1"/>
          <p:nvPr/>
        </p:nvSpPr>
        <p:spPr>
          <a:xfrm>
            <a:off x="2445701" y="6034101"/>
            <a:ext cx="87235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3- </a:t>
            </a: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Doc 2 -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Comment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évolue le front de l’Ouest en 1918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532B598-9393-6FE1-8443-D1180EFAC740}"/>
              </a:ext>
            </a:extLst>
          </p:cNvPr>
          <p:cNvSpPr txBox="1"/>
          <p:nvPr/>
        </p:nvSpPr>
        <p:spPr>
          <a:xfrm>
            <a:off x="147146" y="6522228"/>
            <a:ext cx="8723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 repérer dans l'espace :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-localiser les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principaux fronts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; comprendre leur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évolution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au cours de la guerre.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FE7173F-69A3-B163-B5D7-E90275682FC9}"/>
              </a:ext>
            </a:extLst>
          </p:cNvPr>
          <p:cNvSpPr txBox="1"/>
          <p:nvPr/>
        </p:nvSpPr>
        <p:spPr>
          <a:xfrm>
            <a:off x="2584674" y="5732309"/>
            <a:ext cx="32753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Manuel 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  <a:r>
              <a:rPr kumimoji="0" lang="fr-FR" sz="8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</a:t>
            </a:r>
            <a:r>
              <a:rPr kumimoji="0" lang="fr-FR" sz="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Histoire Géographie</a:t>
            </a:r>
            <a:r>
              <a:rPr kumimoji="0" 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Hatier,  éd. numérique 2025, pp.26-27.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F613DF9-3BD2-928E-BD7F-3659E3E2D9DA}"/>
              </a:ext>
            </a:extLst>
          </p:cNvPr>
          <p:cNvSpPr/>
          <p:nvPr/>
        </p:nvSpPr>
        <p:spPr>
          <a:xfrm>
            <a:off x="6444584" y="2509503"/>
            <a:ext cx="227134" cy="14483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6C93FB-BAE7-0D77-DC59-1E74D330786F}"/>
              </a:ext>
            </a:extLst>
          </p:cNvPr>
          <p:cNvSpPr/>
          <p:nvPr/>
        </p:nvSpPr>
        <p:spPr>
          <a:xfrm>
            <a:off x="6514659" y="4908620"/>
            <a:ext cx="222762" cy="753626"/>
          </a:xfrm>
          <a:prstGeom prst="rect">
            <a:avLst/>
          </a:prstGeom>
          <a:solidFill>
            <a:srgbClr val="FFFC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C94C3BF-5E2B-C71A-562C-C987A8134D40}"/>
              </a:ext>
            </a:extLst>
          </p:cNvPr>
          <p:cNvSpPr txBox="1"/>
          <p:nvPr/>
        </p:nvSpPr>
        <p:spPr>
          <a:xfrm>
            <a:off x="6444585" y="5548234"/>
            <a:ext cx="222762" cy="76944"/>
          </a:xfrm>
          <a:prstGeom prst="rect">
            <a:avLst/>
          </a:prstGeom>
          <a:solidFill>
            <a:srgbClr val="FFFCD6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500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86FC6D7-35FA-B3DC-F771-0B6191C52F8A}"/>
              </a:ext>
            </a:extLst>
          </p:cNvPr>
          <p:cNvSpPr/>
          <p:nvPr/>
        </p:nvSpPr>
        <p:spPr>
          <a:xfrm>
            <a:off x="3185327" y="1125690"/>
            <a:ext cx="823965" cy="143540"/>
          </a:xfrm>
          <a:prstGeom prst="rect">
            <a:avLst/>
          </a:prstGeom>
          <a:solidFill>
            <a:srgbClr val="FFF6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DFF2D5A-22D4-EABB-F7CE-2626A16C5073}"/>
              </a:ext>
            </a:extLst>
          </p:cNvPr>
          <p:cNvSpPr txBox="1"/>
          <p:nvPr/>
        </p:nvSpPr>
        <p:spPr>
          <a:xfrm>
            <a:off x="3548128" y="3377659"/>
            <a:ext cx="98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0C80EFE-7822-07FF-6E02-3C67F298A835}"/>
              </a:ext>
            </a:extLst>
          </p:cNvPr>
          <p:cNvSpPr txBox="1"/>
          <p:nvPr/>
        </p:nvSpPr>
        <p:spPr>
          <a:xfrm>
            <a:off x="3472365" y="3543944"/>
            <a:ext cx="983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EC319F-1182-BEFA-F491-47B761AEE5A3}"/>
              </a:ext>
            </a:extLst>
          </p:cNvPr>
          <p:cNvSpPr txBox="1"/>
          <p:nvPr/>
        </p:nvSpPr>
        <p:spPr>
          <a:xfrm>
            <a:off x="623397" y="4831676"/>
            <a:ext cx="120176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Alliés mais non membre de la Triple Entente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4AC4DC4-ACD4-8B9B-6CA8-69D154873E0A}"/>
              </a:ext>
            </a:extLst>
          </p:cNvPr>
          <p:cNvSpPr txBox="1"/>
          <p:nvPr/>
        </p:nvSpPr>
        <p:spPr>
          <a:xfrm>
            <a:off x="594477" y="4821939"/>
            <a:ext cx="9836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*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14D3F87-604E-399E-32AE-921B5E3ABEB4}"/>
              </a:ext>
            </a:extLst>
          </p:cNvPr>
          <p:cNvSpPr txBox="1"/>
          <p:nvPr/>
        </p:nvSpPr>
        <p:spPr>
          <a:xfrm rot="10800000">
            <a:off x="2697796" y="3524934"/>
            <a:ext cx="2320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▼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35A10D1-424C-9DB3-E456-FA18084AC547}"/>
              </a:ext>
            </a:extLst>
          </p:cNvPr>
          <p:cNvSpPr txBox="1"/>
          <p:nvPr/>
        </p:nvSpPr>
        <p:spPr>
          <a:xfrm rot="10800000">
            <a:off x="558427" y="4995301"/>
            <a:ext cx="23209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▼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489908D-FF9B-B493-6C6F-23808B8EAD1E}"/>
              </a:ext>
            </a:extLst>
          </p:cNvPr>
          <p:cNvSpPr txBox="1"/>
          <p:nvPr/>
        </p:nvSpPr>
        <p:spPr>
          <a:xfrm>
            <a:off x="633669" y="5010690"/>
            <a:ext cx="1582949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Italie dans la Triple Alliance en 1914 comme membre neutre</a:t>
            </a:r>
          </a:p>
        </p:txBody>
      </p:sp>
    </p:spTree>
    <p:extLst>
      <p:ext uri="{BB962C8B-B14F-4D97-AF65-F5344CB8AC3E}">
        <p14:creationId xmlns:p14="http://schemas.microsoft.com/office/powerpoint/2010/main" val="3627098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8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1E9BE0-8213-233B-A6C3-558E3CBA5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èche : pentagone 11">
            <a:extLst>
              <a:ext uri="{FF2B5EF4-FFF2-40B4-BE49-F238E27FC236}">
                <a16:creationId xmlns:a16="http://schemas.microsoft.com/office/drawing/2014/main" id="{8CBD9A6B-3041-759F-B1E6-992802924442}"/>
              </a:ext>
            </a:extLst>
          </p:cNvPr>
          <p:cNvSpPr/>
          <p:nvPr/>
        </p:nvSpPr>
        <p:spPr>
          <a:xfrm>
            <a:off x="798372" y="4311868"/>
            <a:ext cx="7908133" cy="1119187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0B5DFBC-C7EF-A2D9-9F50-D960617ABAAD}"/>
              </a:ext>
            </a:extLst>
          </p:cNvPr>
          <p:cNvSpPr/>
          <p:nvPr/>
        </p:nvSpPr>
        <p:spPr>
          <a:xfrm>
            <a:off x="1467505" y="4315569"/>
            <a:ext cx="2771759" cy="1112574"/>
          </a:xfrm>
          <a:prstGeom prst="rect">
            <a:avLst/>
          </a:prstGeom>
          <a:solidFill>
            <a:srgbClr val="FEF6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FF6A36F-98C2-D97F-9001-A3EB9BDE2854}"/>
              </a:ext>
            </a:extLst>
          </p:cNvPr>
          <p:cNvCxnSpPr/>
          <p:nvPr/>
        </p:nvCxnSpPr>
        <p:spPr>
          <a:xfrm>
            <a:off x="1467505" y="4321393"/>
            <a:ext cx="0" cy="11620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65559BE-23E4-6B88-4DF0-0B06648C30CD}"/>
              </a:ext>
            </a:extLst>
          </p:cNvPr>
          <p:cNvCxnSpPr>
            <a:cxnSpLocks/>
          </p:cNvCxnSpPr>
          <p:nvPr/>
        </p:nvCxnSpPr>
        <p:spPr>
          <a:xfrm>
            <a:off x="2362855" y="5374475"/>
            <a:ext cx="0" cy="114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8D4775C3-139F-FE8C-5511-8780D81CC50F}"/>
              </a:ext>
            </a:extLst>
          </p:cNvPr>
          <p:cNvSpPr/>
          <p:nvPr/>
        </p:nvSpPr>
        <p:spPr>
          <a:xfrm>
            <a:off x="4239264" y="4318481"/>
            <a:ext cx="3619426" cy="110966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250EAA71-D380-63DD-08A8-95CCB20065C7}"/>
              </a:ext>
            </a:extLst>
          </p:cNvPr>
          <p:cNvCxnSpPr/>
          <p:nvPr/>
        </p:nvCxnSpPr>
        <p:spPr>
          <a:xfrm>
            <a:off x="4239280" y="4311868"/>
            <a:ext cx="0" cy="1171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4563B2F8-466A-C674-DDE4-2C00EAFC65C4}"/>
              </a:ext>
            </a:extLst>
          </p:cNvPr>
          <p:cNvCxnSpPr>
            <a:cxnSpLocks/>
          </p:cNvCxnSpPr>
          <p:nvPr/>
        </p:nvCxnSpPr>
        <p:spPr>
          <a:xfrm>
            <a:off x="5477530" y="5369143"/>
            <a:ext cx="0" cy="1143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>
            <a:extLst>
              <a:ext uri="{FF2B5EF4-FFF2-40B4-BE49-F238E27FC236}">
                <a16:creationId xmlns:a16="http://schemas.microsoft.com/office/drawing/2014/main" id="{371FF35C-615A-74BF-E83E-08D5B0AA2418}"/>
              </a:ext>
            </a:extLst>
          </p:cNvPr>
          <p:cNvCxnSpPr/>
          <p:nvPr/>
        </p:nvCxnSpPr>
        <p:spPr>
          <a:xfrm>
            <a:off x="7858690" y="4311868"/>
            <a:ext cx="0" cy="11715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E2C61CC5-D173-1C40-4E26-69EDFFB79AA9}"/>
              </a:ext>
            </a:extLst>
          </p:cNvPr>
          <p:cNvCxnSpPr>
            <a:cxnSpLocks/>
          </p:cNvCxnSpPr>
          <p:nvPr/>
        </p:nvCxnSpPr>
        <p:spPr>
          <a:xfrm>
            <a:off x="1467505" y="4193627"/>
            <a:ext cx="6391185" cy="0"/>
          </a:xfrm>
          <a:prstGeom prst="straightConnector1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  <a:headEnd type="triangle"/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BB52D13B-4C25-0DB1-8F76-B7E4649F81D9}"/>
              </a:ext>
            </a:extLst>
          </p:cNvPr>
          <p:cNvSpPr txBox="1"/>
          <p:nvPr/>
        </p:nvSpPr>
        <p:spPr>
          <a:xfrm>
            <a:off x="3741680" y="3886150"/>
            <a:ext cx="2764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GRANDE PÉRIODE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1048EB7-6D57-D319-D2DB-E70ADDDE6024}"/>
              </a:ext>
            </a:extLst>
          </p:cNvPr>
          <p:cNvSpPr txBox="1"/>
          <p:nvPr/>
        </p:nvSpPr>
        <p:spPr>
          <a:xfrm>
            <a:off x="2217339" y="4562959"/>
            <a:ext cx="1912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PÉRIODE 1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ABD1C19-18D3-2DBE-56FE-F96E83AEDEFD}"/>
              </a:ext>
            </a:extLst>
          </p:cNvPr>
          <p:cNvSpPr txBox="1"/>
          <p:nvPr/>
        </p:nvSpPr>
        <p:spPr>
          <a:xfrm>
            <a:off x="4880053" y="4557790"/>
            <a:ext cx="1912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PÉRIODE 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48F12980-7617-AA88-E666-3FB71F1AF362}"/>
              </a:ext>
            </a:extLst>
          </p:cNvPr>
          <p:cNvSpPr txBox="1"/>
          <p:nvPr/>
        </p:nvSpPr>
        <p:spPr>
          <a:xfrm>
            <a:off x="2297870" y="5434756"/>
            <a:ext cx="1912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FA43B86D-518D-766C-EBC2-2C30D732AC5A}"/>
              </a:ext>
            </a:extLst>
          </p:cNvPr>
          <p:cNvSpPr txBox="1"/>
          <p:nvPr/>
        </p:nvSpPr>
        <p:spPr>
          <a:xfrm>
            <a:off x="5387276" y="5433967"/>
            <a:ext cx="1912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F2FEDEC2-BA4E-97AC-7407-19FD4DA01C6D}"/>
              </a:ext>
            </a:extLst>
          </p:cNvPr>
          <p:cNvSpPr txBox="1"/>
          <p:nvPr/>
        </p:nvSpPr>
        <p:spPr>
          <a:xfrm>
            <a:off x="7491711" y="5483443"/>
            <a:ext cx="1912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18E2EF1-4BF7-61AD-7FA0-AF5926F89402}"/>
              </a:ext>
            </a:extLst>
          </p:cNvPr>
          <p:cNvSpPr txBox="1"/>
          <p:nvPr/>
        </p:nvSpPr>
        <p:spPr>
          <a:xfrm>
            <a:off x="1220099" y="5419155"/>
            <a:ext cx="1077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</a:t>
            </a:r>
          </a:p>
        </p:txBody>
      </p:sp>
      <p:sp>
        <p:nvSpPr>
          <p:cNvPr id="49" name="Signe Moins 48">
            <a:extLst>
              <a:ext uri="{FF2B5EF4-FFF2-40B4-BE49-F238E27FC236}">
                <a16:creationId xmlns:a16="http://schemas.microsoft.com/office/drawing/2014/main" id="{BCF0508D-7253-69D2-B80A-A33BAB16E553}"/>
              </a:ext>
            </a:extLst>
          </p:cNvPr>
          <p:cNvSpPr/>
          <p:nvPr/>
        </p:nvSpPr>
        <p:spPr>
          <a:xfrm>
            <a:off x="3132979" y="5135880"/>
            <a:ext cx="902990" cy="4571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0" name="Signe Moins 49">
            <a:extLst>
              <a:ext uri="{FF2B5EF4-FFF2-40B4-BE49-F238E27FC236}">
                <a16:creationId xmlns:a16="http://schemas.microsoft.com/office/drawing/2014/main" id="{A141F43D-AB06-1B5A-3CA9-A55BE1B15369}"/>
              </a:ext>
            </a:extLst>
          </p:cNvPr>
          <p:cNvSpPr/>
          <p:nvPr/>
        </p:nvSpPr>
        <p:spPr>
          <a:xfrm>
            <a:off x="5477530" y="5181599"/>
            <a:ext cx="1028371" cy="4571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60B88270-B8E5-6973-C545-5227B99D6F20}"/>
              </a:ext>
            </a:extLst>
          </p:cNvPr>
          <p:cNvSpPr txBox="1"/>
          <p:nvPr/>
        </p:nvSpPr>
        <p:spPr>
          <a:xfrm>
            <a:off x="2614312" y="4927122"/>
            <a:ext cx="17597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Nom évènement + année(s)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59725F1C-70B0-DE2D-DDFB-71794D981A37}"/>
              </a:ext>
            </a:extLst>
          </p:cNvPr>
          <p:cNvSpPr txBox="1"/>
          <p:nvPr/>
        </p:nvSpPr>
        <p:spPr>
          <a:xfrm>
            <a:off x="5462547" y="4986242"/>
            <a:ext cx="17597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Nom évènement + année(s)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1ED849-0F60-CD70-5090-25AE86DB5949}"/>
              </a:ext>
            </a:extLst>
          </p:cNvPr>
          <p:cNvSpPr txBox="1"/>
          <p:nvPr/>
        </p:nvSpPr>
        <p:spPr>
          <a:xfrm>
            <a:off x="2810933" y="6365364"/>
            <a:ext cx="7062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sng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Compétences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se repérer dans les temps, des outils pour apprendre </a:t>
            </a:r>
          </a:p>
        </p:txBody>
      </p:sp>
      <p:sp>
        <p:nvSpPr>
          <p:cNvPr id="7" name="Zone de texte 2">
            <a:extLst>
              <a:ext uri="{FF2B5EF4-FFF2-40B4-BE49-F238E27FC236}">
                <a16:creationId xmlns:a16="http://schemas.microsoft.com/office/drawing/2014/main" id="{6441CEDB-097D-5E1E-9E7D-D5537B612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290" y="564881"/>
            <a:ext cx="7908133" cy="327985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Méthodologie de la frise chronologique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</a:p>
          <a:p>
            <a:pPr marL="228600" marR="0" lvl="0" indent="-22860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r-FR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Placer une date ou un événement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Une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date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importante est indiquée par un trait vertical.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 cette date marque un changement de période, le trait traverse toute la frise (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date-rupture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sz="1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Représenter une durée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une période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est comprise entre deux dates-ruptures, écrivez son nom à l'intérieur de la frise, en lettres capitales. Utilisez une couleur différente par période (coloriage crayon de couleur).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une durée s'étend sur plusieurs périodes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représentez-la à l’aide d’une double flèche placée au-dessus de la frise.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Si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un événement dure plusieurs années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tracez un segment dans la frise et indiquez son nom ainsi que ses dates.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Astuce 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il n’y a pas d’échelle pour une frise chronologique, si la frise n’est pas graduée, repérez la distance entre deux dates pour établir l’échelle.</a:t>
            </a: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4572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402AFB8-4F8C-625B-0824-672C413CDC5F}"/>
              </a:ext>
            </a:extLst>
          </p:cNvPr>
          <p:cNvSpPr/>
          <p:nvPr/>
        </p:nvSpPr>
        <p:spPr>
          <a:xfrm>
            <a:off x="588167" y="300050"/>
            <a:ext cx="578194" cy="338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S2b</a:t>
            </a:r>
          </a:p>
        </p:txBody>
      </p:sp>
    </p:spTree>
    <p:extLst>
      <p:ext uri="{BB962C8B-B14F-4D97-AF65-F5344CB8AC3E}">
        <p14:creationId xmlns:p14="http://schemas.microsoft.com/office/powerpoint/2010/main" val="3100179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8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A146C9-D453-2AA7-16FC-DA5356A5E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1BBDDC1-27D4-C17F-842C-D0E04D4C8E33}"/>
              </a:ext>
            </a:extLst>
          </p:cNvPr>
          <p:cNvSpPr/>
          <p:nvPr/>
        </p:nvSpPr>
        <p:spPr>
          <a:xfrm>
            <a:off x="374574" y="2919470"/>
            <a:ext cx="8569245" cy="34482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Bouton d’action : avant ou précédent 2">
            <a:hlinkClick r:id="rId2" highlightClick="1"/>
            <a:extLst>
              <a:ext uri="{FF2B5EF4-FFF2-40B4-BE49-F238E27FC236}">
                <a16:creationId xmlns:a16="http://schemas.microsoft.com/office/drawing/2014/main" id="{36D2984A-BDFC-1B87-DD2A-D6998AC28C99}"/>
              </a:ext>
            </a:extLst>
          </p:cNvPr>
          <p:cNvSpPr/>
          <p:nvPr/>
        </p:nvSpPr>
        <p:spPr>
          <a:xfrm>
            <a:off x="256529" y="767053"/>
            <a:ext cx="602607" cy="591207"/>
          </a:xfrm>
          <a:prstGeom prst="actionButtonForwardNex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544653E-F0E3-A915-415C-7A9F1A58BEC1}"/>
              </a:ext>
            </a:extLst>
          </p:cNvPr>
          <p:cNvSpPr txBox="1"/>
          <p:nvPr/>
        </p:nvSpPr>
        <p:spPr>
          <a:xfrm>
            <a:off x="859136" y="647157"/>
            <a:ext cx="1485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Les phases de la Première Guerre mondiale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Hatier (3’24min)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071511-FD33-572C-A0F1-DE0CD86F3611}"/>
              </a:ext>
            </a:extLst>
          </p:cNvPr>
          <p:cNvSpPr txBox="1"/>
          <p:nvPr/>
        </p:nvSpPr>
        <p:spPr>
          <a:xfrm>
            <a:off x="557832" y="1446124"/>
            <a:ext cx="8569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1-Combien de phases (périodes) avez-vous repéré durant la guerre 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2-Comment sont-elles appelées ? Et quels évènements-ruptures doivent être associés ?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ce stade on a l’armature. Il n’ a déjà plus beaucoup de place 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3-Quel sont les deux évènements suffisamment importants à sélectionner et comment les matérialiser sur la carte 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35D14F-A321-D066-E8BC-FD4445B7E7B0}"/>
              </a:ext>
            </a:extLst>
          </p:cNvPr>
          <p:cNvSpPr txBox="1"/>
          <p:nvPr/>
        </p:nvSpPr>
        <p:spPr>
          <a:xfrm>
            <a:off x="2476536" y="210844"/>
            <a:ext cx="8956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Frise chronologique pas à pas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DF2A2F4-4BE8-8201-8E08-B73DA532B014}"/>
              </a:ext>
            </a:extLst>
          </p:cNvPr>
          <p:cNvSpPr txBox="1"/>
          <p:nvPr/>
        </p:nvSpPr>
        <p:spPr>
          <a:xfrm>
            <a:off x="2558875" y="769085"/>
            <a:ext cx="5268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Travail préparatoire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sélectionner les informations et la façon dont on les écrit sur la frise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E40849F-E1B4-F620-3DC1-CBB12A01FBCD}"/>
              </a:ext>
            </a:extLst>
          </p:cNvPr>
          <p:cNvSpPr txBox="1"/>
          <p:nvPr/>
        </p:nvSpPr>
        <p:spPr>
          <a:xfrm>
            <a:off x="6742322" y="5998417"/>
            <a:ext cx="2027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C’est parti →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EA21E2-395A-5B13-BA76-8C811BF8D96A}"/>
              </a:ext>
            </a:extLst>
          </p:cNvPr>
          <p:cNvSpPr txBox="1"/>
          <p:nvPr/>
        </p:nvSpPr>
        <p:spPr>
          <a:xfrm>
            <a:off x="343399" y="2850750"/>
            <a:ext cx="8426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Brouillon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CEE09F4D-7752-5ED2-8E0D-6556BA2F634E}"/>
              </a:ext>
            </a:extLst>
          </p:cNvPr>
          <p:cNvSpPr/>
          <p:nvPr/>
        </p:nvSpPr>
        <p:spPr>
          <a:xfrm>
            <a:off x="588167" y="300050"/>
            <a:ext cx="578194" cy="338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S2c</a:t>
            </a:r>
          </a:p>
        </p:txBody>
      </p:sp>
    </p:spTree>
    <p:extLst>
      <p:ext uri="{BB962C8B-B14F-4D97-AF65-F5344CB8AC3E}">
        <p14:creationId xmlns:p14="http://schemas.microsoft.com/office/powerpoint/2010/main" val="80714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F5AA6-4FB9-A3F1-3CEF-155188D1F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èche : pentagone 1">
            <a:extLst>
              <a:ext uri="{FF2B5EF4-FFF2-40B4-BE49-F238E27FC236}">
                <a16:creationId xmlns:a16="http://schemas.microsoft.com/office/drawing/2014/main" id="{0109A1F5-4302-02B0-DEBB-A5A36163D9C2}"/>
              </a:ext>
            </a:extLst>
          </p:cNvPr>
          <p:cNvSpPr/>
          <p:nvPr/>
        </p:nvSpPr>
        <p:spPr>
          <a:xfrm>
            <a:off x="208229" y="1548142"/>
            <a:ext cx="8790915" cy="1880857"/>
          </a:xfrm>
          <a:prstGeom prst="homePlate">
            <a:avLst>
              <a:gd name="adj" fmla="val 2785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B665767-D6E4-37A1-1494-D18599919690}"/>
              </a:ext>
            </a:extLst>
          </p:cNvPr>
          <p:cNvSpPr/>
          <p:nvPr/>
        </p:nvSpPr>
        <p:spPr>
          <a:xfrm>
            <a:off x="1376126" y="1566248"/>
            <a:ext cx="5105367" cy="1843199"/>
          </a:xfrm>
          <a:prstGeom prst="rect">
            <a:avLst/>
          </a:prstGeom>
          <a:solidFill>
            <a:srgbClr val="FFFC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27CC9BB-08D4-9F11-0E19-42A8378C0EE2}"/>
              </a:ext>
            </a:extLst>
          </p:cNvPr>
          <p:cNvSpPr/>
          <p:nvPr/>
        </p:nvSpPr>
        <p:spPr>
          <a:xfrm>
            <a:off x="6516987" y="1566248"/>
            <a:ext cx="841971" cy="184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FD43D91-17BA-B694-1312-CD4BFDCA792F}"/>
              </a:ext>
            </a:extLst>
          </p:cNvPr>
          <p:cNvSpPr/>
          <p:nvPr/>
        </p:nvSpPr>
        <p:spPr>
          <a:xfrm>
            <a:off x="1004934" y="1566248"/>
            <a:ext cx="342172" cy="1843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030A2BE-ED6A-B059-0926-6960C2D2560D}"/>
              </a:ext>
            </a:extLst>
          </p:cNvPr>
          <p:cNvCxnSpPr/>
          <p:nvPr/>
        </p:nvCxnSpPr>
        <p:spPr>
          <a:xfrm>
            <a:off x="307818" y="3356574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FB03FF0-6154-F3D8-755F-EBF40FE16A56}"/>
              </a:ext>
            </a:extLst>
          </p:cNvPr>
          <p:cNvCxnSpPr/>
          <p:nvPr/>
        </p:nvCxnSpPr>
        <p:spPr>
          <a:xfrm>
            <a:off x="1665838" y="3429000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47A02397-9189-988F-8E5C-1F874BA560D6}"/>
              </a:ext>
            </a:extLst>
          </p:cNvPr>
          <p:cNvCxnSpPr>
            <a:cxnSpLocks/>
          </p:cNvCxnSpPr>
          <p:nvPr/>
        </p:nvCxnSpPr>
        <p:spPr>
          <a:xfrm>
            <a:off x="1756376" y="3356576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5F56716-FD1A-B248-9354-F296CA6E3A63}"/>
              </a:ext>
            </a:extLst>
          </p:cNvPr>
          <p:cNvCxnSpPr>
            <a:cxnSpLocks/>
          </p:cNvCxnSpPr>
          <p:nvPr/>
        </p:nvCxnSpPr>
        <p:spPr>
          <a:xfrm>
            <a:off x="3241141" y="3347523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3864B26-5D0F-2402-A31D-315879505ECA}"/>
              </a:ext>
            </a:extLst>
          </p:cNvPr>
          <p:cNvCxnSpPr/>
          <p:nvPr/>
        </p:nvCxnSpPr>
        <p:spPr>
          <a:xfrm>
            <a:off x="4694218" y="3356576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9ECA883-860C-41DE-81DB-BD35C91228F5}"/>
              </a:ext>
            </a:extLst>
          </p:cNvPr>
          <p:cNvCxnSpPr/>
          <p:nvPr/>
        </p:nvCxnSpPr>
        <p:spPr>
          <a:xfrm>
            <a:off x="6138256" y="3356575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CA6E561-39BE-5813-1668-313BC2797205}"/>
              </a:ext>
            </a:extLst>
          </p:cNvPr>
          <p:cNvCxnSpPr/>
          <p:nvPr/>
        </p:nvCxnSpPr>
        <p:spPr>
          <a:xfrm>
            <a:off x="7623021" y="3347522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391EDB7E-10EE-90C1-CDC7-667838DB0463}"/>
              </a:ext>
            </a:extLst>
          </p:cNvPr>
          <p:cNvCxnSpPr/>
          <p:nvPr/>
        </p:nvCxnSpPr>
        <p:spPr>
          <a:xfrm flipV="1">
            <a:off x="995881" y="1548142"/>
            <a:ext cx="0" cy="259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301A982-BA88-7236-E529-2F53AF7AE548}"/>
              </a:ext>
            </a:extLst>
          </p:cNvPr>
          <p:cNvCxnSpPr>
            <a:cxnSpLocks/>
          </p:cNvCxnSpPr>
          <p:nvPr/>
        </p:nvCxnSpPr>
        <p:spPr>
          <a:xfrm flipV="1">
            <a:off x="7378573" y="1548142"/>
            <a:ext cx="0" cy="259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8BDF6B2B-142C-4072-330C-793655AEDC8E}"/>
              </a:ext>
            </a:extLst>
          </p:cNvPr>
          <p:cNvSpPr txBox="1"/>
          <p:nvPr/>
        </p:nvSpPr>
        <p:spPr>
          <a:xfrm>
            <a:off x="543207" y="4140142"/>
            <a:ext cx="1742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Août 1914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Déclarations de guerre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B47B3C6-F4D9-9D1C-82E3-3BC980F62770}"/>
              </a:ext>
            </a:extLst>
          </p:cNvPr>
          <p:cNvSpPr txBox="1"/>
          <p:nvPr/>
        </p:nvSpPr>
        <p:spPr>
          <a:xfrm>
            <a:off x="7038317" y="4112024"/>
            <a:ext cx="20838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 nov. 1918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Armistice * de Rethondes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7D0C678-1E9C-35F3-FD9C-F77E6CF4CBCD}"/>
              </a:ext>
            </a:extLst>
          </p:cNvPr>
          <p:cNvCxnSpPr/>
          <p:nvPr/>
        </p:nvCxnSpPr>
        <p:spPr>
          <a:xfrm>
            <a:off x="995881" y="1367073"/>
            <a:ext cx="635553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D1E15F55-A8F6-D4ED-25CC-404E21202084}"/>
              </a:ext>
            </a:extLst>
          </p:cNvPr>
          <p:cNvSpPr txBox="1"/>
          <p:nvPr/>
        </p:nvSpPr>
        <p:spPr>
          <a:xfrm>
            <a:off x="2643612" y="1043905"/>
            <a:ext cx="4436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PREMIERE GUERRE MONDIALE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1D869D2-7414-CE41-8B0D-98A28983701E}"/>
              </a:ext>
            </a:extLst>
          </p:cNvPr>
          <p:cNvSpPr txBox="1"/>
          <p:nvPr/>
        </p:nvSpPr>
        <p:spPr>
          <a:xfrm>
            <a:off x="1573801" y="530977"/>
            <a:ext cx="7604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Titre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Les phases de la Première Guerre mondiale</a:t>
            </a:r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B86EB918-8368-B5E7-C9CC-4C025085E15A}"/>
              </a:ext>
            </a:extLst>
          </p:cNvPr>
          <p:cNvCxnSpPr/>
          <p:nvPr/>
        </p:nvCxnSpPr>
        <p:spPr>
          <a:xfrm>
            <a:off x="1358020" y="1548142"/>
            <a:ext cx="0" cy="1952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AF8D9A55-687E-1862-265F-892E30C38641}"/>
              </a:ext>
            </a:extLst>
          </p:cNvPr>
          <p:cNvSpPr txBox="1"/>
          <p:nvPr/>
        </p:nvSpPr>
        <p:spPr>
          <a:xfrm>
            <a:off x="1026068" y="3475282"/>
            <a:ext cx="970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Sept. 1914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Bataille de la Marne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2DDB26F7-D9E2-4014-8CFF-EEFAFFB6F701}"/>
              </a:ext>
            </a:extLst>
          </p:cNvPr>
          <p:cNvCxnSpPr/>
          <p:nvPr/>
        </p:nvCxnSpPr>
        <p:spPr>
          <a:xfrm>
            <a:off x="6498883" y="1537586"/>
            <a:ext cx="0" cy="19528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D6701DEB-A94E-5FB6-C382-8E2ACB557E27}"/>
              </a:ext>
            </a:extLst>
          </p:cNvPr>
          <p:cNvSpPr txBox="1"/>
          <p:nvPr/>
        </p:nvSpPr>
        <p:spPr>
          <a:xfrm>
            <a:off x="6378170" y="3497405"/>
            <a:ext cx="109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Mars 1918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Offensive Ludendorff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0F75CCA3-DF26-4BF9-EA0C-4CE1602FC881}"/>
              </a:ext>
            </a:extLst>
          </p:cNvPr>
          <p:cNvSpPr txBox="1"/>
          <p:nvPr/>
        </p:nvSpPr>
        <p:spPr>
          <a:xfrm>
            <a:off x="537922" y="1550467"/>
            <a:ext cx="125843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GUERRE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MOUVEMENT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7DBCDE7B-1570-849C-C9E1-3CB6859685D2}"/>
              </a:ext>
            </a:extLst>
          </p:cNvPr>
          <p:cNvSpPr txBox="1"/>
          <p:nvPr/>
        </p:nvSpPr>
        <p:spPr>
          <a:xfrm>
            <a:off x="6445285" y="1556172"/>
            <a:ext cx="12584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GUERRE DE MOUVEMENT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F940F830-DD12-E785-B3A0-EA506884A637}"/>
              </a:ext>
            </a:extLst>
          </p:cNvPr>
          <p:cNvSpPr txBox="1"/>
          <p:nvPr/>
        </p:nvSpPr>
        <p:spPr>
          <a:xfrm>
            <a:off x="2949918" y="1559084"/>
            <a:ext cx="18242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GUERRE DE POSITION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9C297799-FCFF-781D-A489-11B7D6C6799F}"/>
              </a:ext>
            </a:extLst>
          </p:cNvPr>
          <p:cNvCxnSpPr>
            <a:cxnSpLocks/>
          </p:cNvCxnSpPr>
          <p:nvPr/>
        </p:nvCxnSpPr>
        <p:spPr>
          <a:xfrm>
            <a:off x="804239" y="3427499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extLst>
              <a:ext uri="{FF2B5EF4-FFF2-40B4-BE49-F238E27FC236}">
                <a16:creationId xmlns:a16="http://schemas.microsoft.com/office/drawing/2014/main" id="{EB6CA9CE-A4E4-29CD-28F2-58CC87BA083F}"/>
              </a:ext>
            </a:extLst>
          </p:cNvPr>
          <p:cNvSpPr txBox="1"/>
          <p:nvPr/>
        </p:nvSpPr>
        <p:spPr>
          <a:xfrm>
            <a:off x="73174" y="3474857"/>
            <a:ext cx="109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 juin 1914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Attentat de Sarajevo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411870B3-2774-6DCD-D075-1074D1B941B8}"/>
              </a:ext>
            </a:extLst>
          </p:cNvPr>
          <p:cNvCxnSpPr>
            <a:cxnSpLocks/>
          </p:cNvCxnSpPr>
          <p:nvPr/>
        </p:nvCxnSpPr>
        <p:spPr>
          <a:xfrm>
            <a:off x="2387080" y="3435051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DCA23832-1209-C779-441E-3D54D6C1BB6F}"/>
              </a:ext>
            </a:extLst>
          </p:cNvPr>
          <p:cNvSpPr txBox="1"/>
          <p:nvPr/>
        </p:nvSpPr>
        <p:spPr>
          <a:xfrm>
            <a:off x="2095870" y="3454484"/>
            <a:ext cx="109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 1915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Italie dans l’Entente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0BDDE38-0481-1B95-0D95-DF59D9E77755}"/>
              </a:ext>
            </a:extLst>
          </p:cNvPr>
          <p:cNvSpPr txBox="1"/>
          <p:nvPr/>
        </p:nvSpPr>
        <p:spPr>
          <a:xfrm>
            <a:off x="4413186" y="3506644"/>
            <a:ext cx="10301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Avril 1917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Etats-Unis dans l’Entente</a:t>
            </a:r>
          </a:p>
        </p:txBody>
      </p: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07FA1634-A8AA-7F70-4570-10E734560772}"/>
              </a:ext>
            </a:extLst>
          </p:cNvPr>
          <p:cNvCxnSpPr>
            <a:cxnSpLocks/>
          </p:cNvCxnSpPr>
          <p:nvPr/>
        </p:nvCxnSpPr>
        <p:spPr>
          <a:xfrm>
            <a:off x="5103119" y="3444102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935195BD-C4CB-B815-31EB-D76E1535511D}"/>
              </a:ext>
            </a:extLst>
          </p:cNvPr>
          <p:cNvCxnSpPr>
            <a:cxnSpLocks/>
          </p:cNvCxnSpPr>
          <p:nvPr/>
        </p:nvCxnSpPr>
        <p:spPr>
          <a:xfrm>
            <a:off x="5854567" y="3444104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4A32ED96-3E4D-D58A-3630-65E3214D5C92}"/>
              </a:ext>
            </a:extLst>
          </p:cNvPr>
          <p:cNvSpPr txBox="1"/>
          <p:nvPr/>
        </p:nvSpPr>
        <p:spPr>
          <a:xfrm>
            <a:off x="5427588" y="3496400"/>
            <a:ext cx="1174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Oct. 1917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Révolution bolchevique</a:t>
            </a: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FE301C61-7688-5F5C-645C-61B534AD040B}"/>
              </a:ext>
            </a:extLst>
          </p:cNvPr>
          <p:cNvCxnSpPr/>
          <p:nvPr/>
        </p:nvCxnSpPr>
        <p:spPr>
          <a:xfrm>
            <a:off x="8264311" y="3427497"/>
            <a:ext cx="0" cy="72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ZoneTexte 47">
            <a:extLst>
              <a:ext uri="{FF2B5EF4-FFF2-40B4-BE49-F238E27FC236}">
                <a16:creationId xmlns:a16="http://schemas.microsoft.com/office/drawing/2014/main" id="{B6C3B6C6-8856-89F2-7D79-F6DBE75C42E8}"/>
              </a:ext>
            </a:extLst>
          </p:cNvPr>
          <p:cNvSpPr txBox="1"/>
          <p:nvPr/>
        </p:nvSpPr>
        <p:spPr>
          <a:xfrm>
            <a:off x="7677338" y="3490443"/>
            <a:ext cx="1095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 juin 1919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Traité de Versailles</a:t>
            </a:r>
          </a:p>
        </p:txBody>
      </p:sp>
      <p:sp>
        <p:nvSpPr>
          <p:cNvPr id="49" name="Signe Moins 48">
            <a:extLst>
              <a:ext uri="{FF2B5EF4-FFF2-40B4-BE49-F238E27FC236}">
                <a16:creationId xmlns:a16="http://schemas.microsoft.com/office/drawing/2014/main" id="{4031498F-D73F-920A-96EF-3FF4354B46CD}"/>
              </a:ext>
            </a:extLst>
          </p:cNvPr>
          <p:cNvSpPr/>
          <p:nvPr/>
        </p:nvSpPr>
        <p:spPr>
          <a:xfrm>
            <a:off x="1821256" y="2018928"/>
            <a:ext cx="3194363" cy="276999"/>
          </a:xfrm>
          <a:prstGeom prst="mathMinus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1" name="Signe Moins 50">
            <a:extLst>
              <a:ext uri="{FF2B5EF4-FFF2-40B4-BE49-F238E27FC236}">
                <a16:creationId xmlns:a16="http://schemas.microsoft.com/office/drawing/2014/main" id="{4F58B406-108F-1AC4-BA8D-534002BAB847}"/>
              </a:ext>
            </a:extLst>
          </p:cNvPr>
          <p:cNvSpPr/>
          <p:nvPr/>
        </p:nvSpPr>
        <p:spPr>
          <a:xfrm>
            <a:off x="3072144" y="2350070"/>
            <a:ext cx="1769953" cy="295364"/>
          </a:xfrm>
          <a:prstGeom prst="mathMinus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3" name="Signe Moins 52">
            <a:extLst>
              <a:ext uri="{FF2B5EF4-FFF2-40B4-BE49-F238E27FC236}">
                <a16:creationId xmlns:a16="http://schemas.microsoft.com/office/drawing/2014/main" id="{2F3B1799-8913-D591-9933-E24BE2F5A6A0}"/>
              </a:ext>
            </a:extLst>
          </p:cNvPr>
          <p:cNvSpPr/>
          <p:nvPr/>
        </p:nvSpPr>
        <p:spPr>
          <a:xfrm>
            <a:off x="3856779" y="2696460"/>
            <a:ext cx="783121" cy="295364"/>
          </a:xfrm>
          <a:prstGeom prst="mathMinus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Signe Moins 54">
            <a:extLst>
              <a:ext uri="{FF2B5EF4-FFF2-40B4-BE49-F238E27FC236}">
                <a16:creationId xmlns:a16="http://schemas.microsoft.com/office/drawing/2014/main" id="{0E9750CC-CE60-0ACF-E8CD-3F54B3AA7499}"/>
              </a:ext>
            </a:extLst>
          </p:cNvPr>
          <p:cNvSpPr/>
          <p:nvPr/>
        </p:nvSpPr>
        <p:spPr>
          <a:xfrm>
            <a:off x="5015618" y="3046106"/>
            <a:ext cx="597527" cy="276999"/>
          </a:xfrm>
          <a:prstGeom prst="mathMinus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656191A0-3DCF-E7FF-0553-6ECCD0DCE60F}"/>
              </a:ext>
            </a:extLst>
          </p:cNvPr>
          <p:cNvSpPr txBox="1"/>
          <p:nvPr/>
        </p:nvSpPr>
        <p:spPr>
          <a:xfrm>
            <a:off x="2040801" y="1875927"/>
            <a:ext cx="3542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Avril 1915- Fin 1916 : Génocide arménien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A8A0BB8F-6C15-5316-E003-60F725112A83}"/>
              </a:ext>
            </a:extLst>
          </p:cNvPr>
          <p:cNvSpPr txBox="1"/>
          <p:nvPr/>
        </p:nvSpPr>
        <p:spPr>
          <a:xfrm>
            <a:off x="2753784" y="2209521"/>
            <a:ext cx="3542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Fév.-déc. 1916 : Bataille de Verdun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F35C6349-D1CF-9029-EB4D-6C7BB284DF71}"/>
              </a:ext>
            </a:extLst>
          </p:cNvPr>
          <p:cNvSpPr txBox="1"/>
          <p:nvPr/>
        </p:nvSpPr>
        <p:spPr>
          <a:xfrm>
            <a:off x="2903124" y="2560828"/>
            <a:ext cx="3542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Juill.-nov. 1916 : Bataille de la Somme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83A03C23-5823-1238-4539-1B7559E67385}"/>
              </a:ext>
            </a:extLst>
          </p:cNvPr>
          <p:cNvSpPr txBox="1"/>
          <p:nvPr/>
        </p:nvSpPr>
        <p:spPr>
          <a:xfrm>
            <a:off x="4041254" y="2905620"/>
            <a:ext cx="35421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Printemps-été 1917 : Mutineries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0183B4B8-1352-5936-A645-E0781AEC9BB7}"/>
              </a:ext>
            </a:extLst>
          </p:cNvPr>
          <p:cNvSpPr txBox="1"/>
          <p:nvPr/>
        </p:nvSpPr>
        <p:spPr>
          <a:xfrm>
            <a:off x="1648231" y="-6195"/>
            <a:ext cx="542618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sng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Compétence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: se repérer dans le temps (sélectionner des informations ; hiérarchiser des événements ; distinguer date et durée ; construire une frise)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140DB6-695B-6C8C-0831-D8E800DE7202}"/>
              </a:ext>
            </a:extLst>
          </p:cNvPr>
          <p:cNvSpPr/>
          <p:nvPr/>
        </p:nvSpPr>
        <p:spPr>
          <a:xfrm>
            <a:off x="1511533" y="4613016"/>
            <a:ext cx="60718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 w="22225">
                  <a:solidFill>
                    <a:srgbClr val="E97132"/>
                  </a:solidFill>
                  <a:prstDash val="solid"/>
                </a:ln>
                <a:solidFill>
                  <a:srgbClr val="E97132">
                    <a:lumMod val="40000"/>
                    <a:lumOff val="6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La frise chrono est votre trace écrite de séance, il ne vous reste que le vocabulaire à retranscrire et apprendre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 w="22225">
                <a:solidFill>
                  <a:srgbClr val="E97132"/>
                </a:solidFill>
                <a:prstDash val="solid"/>
              </a:ln>
              <a:solidFill>
                <a:srgbClr val="E97132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BA7C0B-B227-002A-4553-93921E11F674}"/>
              </a:ext>
            </a:extLst>
          </p:cNvPr>
          <p:cNvSpPr txBox="1"/>
          <p:nvPr/>
        </p:nvSpPr>
        <p:spPr>
          <a:xfrm>
            <a:off x="109067" y="5316850"/>
            <a:ext cx="90696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Front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zone de combat.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Guerre de mouvement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phase de guerre durant laquelle les armées se déplacent et lancent des offensives.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Guerre de position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phase de guerre durant laquelle les soldats s’enterrent dans les tranchées sans réussir à forcer les lignes ennemies.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7EE17F28-7D98-4486-0509-8E93D69A49AD}"/>
              </a:ext>
            </a:extLst>
          </p:cNvPr>
          <p:cNvSpPr/>
          <p:nvPr/>
        </p:nvSpPr>
        <p:spPr>
          <a:xfrm>
            <a:off x="588167" y="300050"/>
            <a:ext cx="578194" cy="338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S2d</a:t>
            </a:r>
          </a:p>
        </p:txBody>
      </p:sp>
    </p:spTree>
    <p:extLst>
      <p:ext uri="{BB962C8B-B14F-4D97-AF65-F5344CB8AC3E}">
        <p14:creationId xmlns:p14="http://schemas.microsoft.com/office/powerpoint/2010/main" val="3802230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6" grpId="0" animBg="1"/>
      <p:bldP spid="64" grpId="0" animBg="1"/>
      <p:bldP spid="12" grpId="0"/>
      <p:bldP spid="15" grpId="0"/>
      <p:bldP spid="20" grpId="0"/>
      <p:bldP spid="21" grpId="0"/>
      <p:bldP spid="25" grpId="0"/>
      <p:bldP spid="28" grpId="0"/>
      <p:bldP spid="29" grpId="0"/>
      <p:bldP spid="31" grpId="0"/>
      <p:bldP spid="33" grpId="0"/>
      <p:bldP spid="36" grpId="0"/>
      <p:bldP spid="39" grpId="0"/>
      <p:bldP spid="41" grpId="0"/>
      <p:bldP spid="45" grpId="0"/>
      <p:bldP spid="48" grpId="0"/>
      <p:bldP spid="49" grpId="0" animBg="1"/>
      <p:bldP spid="51" grpId="0" animBg="1"/>
      <p:bldP spid="53" grpId="0" animBg="1"/>
      <p:bldP spid="55" grpId="0" animBg="1"/>
      <p:bldP spid="57" grpId="0"/>
      <p:bldP spid="59" grpId="0"/>
      <p:bldP spid="61" grpId="0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806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15F3C5-AAB0-0130-82F0-8B218E5B5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BCCC87C-7A97-CE84-22DD-B47F9679018F}"/>
              </a:ext>
            </a:extLst>
          </p:cNvPr>
          <p:cNvSpPr/>
          <p:nvPr/>
        </p:nvSpPr>
        <p:spPr>
          <a:xfrm>
            <a:off x="374574" y="2919470"/>
            <a:ext cx="8569245" cy="34482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Bouton d’action : avant ou précéden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E7B7FCC-34D2-7570-B4F6-512D315DE3E7}"/>
              </a:ext>
            </a:extLst>
          </p:cNvPr>
          <p:cNvSpPr/>
          <p:nvPr/>
        </p:nvSpPr>
        <p:spPr>
          <a:xfrm>
            <a:off x="256529" y="767053"/>
            <a:ext cx="602607" cy="591207"/>
          </a:xfrm>
          <a:prstGeom prst="actionButtonForwardNex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C2719D-2829-3473-34F4-7E3944984500}"/>
              </a:ext>
            </a:extLst>
          </p:cNvPr>
          <p:cNvSpPr txBox="1"/>
          <p:nvPr/>
        </p:nvSpPr>
        <p:spPr>
          <a:xfrm>
            <a:off x="859136" y="647157"/>
            <a:ext cx="1485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Les phases de la Première Guerre mondiale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Hatier (3’24min)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BD9887C-FA1B-D800-C4FA-89648D91594E}"/>
              </a:ext>
            </a:extLst>
          </p:cNvPr>
          <p:cNvSpPr txBox="1"/>
          <p:nvPr/>
        </p:nvSpPr>
        <p:spPr>
          <a:xfrm>
            <a:off x="557832" y="1446124"/>
            <a:ext cx="8569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1-Combien de phases (périodes) avez-vous repéré durant la guerre 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2-Comment sont-elles appelées ? Et quels évènements-ruptures doivent être associés ?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 ce stade on a l’armature. Il n’ a déjà plus beaucoup de place …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3-Quel sont les deux évènements suffisamment importants à sélectionner et comment les matérialiser sur la carte 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8FBDBE4-396C-1763-5778-5CEE4079CF67}"/>
              </a:ext>
            </a:extLst>
          </p:cNvPr>
          <p:cNvSpPr txBox="1"/>
          <p:nvPr/>
        </p:nvSpPr>
        <p:spPr>
          <a:xfrm>
            <a:off x="2476536" y="210844"/>
            <a:ext cx="8956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40000"/>
                    <a:lumOff val="6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Frise chronologique pas à pas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7FC6F95-7506-51A9-323C-31F0AA8D86A1}"/>
              </a:ext>
            </a:extLst>
          </p:cNvPr>
          <p:cNvSpPr txBox="1"/>
          <p:nvPr/>
        </p:nvSpPr>
        <p:spPr>
          <a:xfrm>
            <a:off x="2558875" y="769085"/>
            <a:ext cx="5268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Travail préparatoire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sélectionner les informations et la façon dont on les écrit sur la frise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CC6AE25-47C4-F00D-7E25-6AC2259037E0}"/>
              </a:ext>
            </a:extLst>
          </p:cNvPr>
          <p:cNvSpPr txBox="1"/>
          <p:nvPr/>
        </p:nvSpPr>
        <p:spPr>
          <a:xfrm>
            <a:off x="6742322" y="5998417"/>
            <a:ext cx="2027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C’est parti →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9D17FC-6E01-4235-565E-7A6DC594BE28}"/>
              </a:ext>
            </a:extLst>
          </p:cNvPr>
          <p:cNvSpPr txBox="1"/>
          <p:nvPr/>
        </p:nvSpPr>
        <p:spPr>
          <a:xfrm>
            <a:off x="343399" y="2706876"/>
            <a:ext cx="8600420" cy="3808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Brouillon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 PHASES :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GUERRE DE MOUVEMENT 1914 / GUERRE DE POSITION 1914-1918 / GUERRE DE MOUVEMENT 1918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Phase 1 :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Août 1914 Entrée en guerre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→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septembre 1914 Bataille de la Marne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Phase 2 : de fin 1914  jusque printemps 1918 ( paix de Brest-Litovsk libère front est)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Phase 3 :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printemps 1918 offensive allemande (front ouest) Ludendorff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à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  <a:lumOff val="5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Armistice allemande 11 novembre 1918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1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Evènements précurseurs et postérieurs ( dates extrêmes de la frise) 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 juin 1914 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Attentat de Sarajevo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28 juin 1919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Traité de Versailles (Paix France-Allemagne)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 cours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Entrée en guerre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Italie avec l’Entente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 1915    (pour info, le Lusitania)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Entrée en guerre des Etats-Unis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avril 1917 (télégramme Zimmermann/Mexique)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Révolution bolchévique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octobre 1917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Evènements longs: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Génocide arménien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avril 1915-fin 1916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Bataille de Verdun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février-décembre 1916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Bataille de la Somme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juillet-novembre 1916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Mutineries </a:t>
            </a:r>
            <a:r>
              <a:rPr kumimoji="0" lang="fr-FR" sz="125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printemps-été 1917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AD8526-F91C-57B5-490E-66F8A6EC86C1}"/>
              </a:ext>
            </a:extLst>
          </p:cNvPr>
          <p:cNvSpPr/>
          <p:nvPr/>
        </p:nvSpPr>
        <p:spPr>
          <a:xfrm>
            <a:off x="588167" y="300050"/>
            <a:ext cx="578194" cy="338554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S2e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241912-23D7-02B3-23B0-83D43D261891}"/>
              </a:ext>
            </a:extLst>
          </p:cNvPr>
          <p:cNvSpPr/>
          <p:nvPr/>
        </p:nvSpPr>
        <p:spPr>
          <a:xfrm rot="20504798">
            <a:off x="1216088" y="2494610"/>
            <a:ext cx="1472006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 w="6600">
                  <a:solidFill>
                    <a:srgbClr val="E9713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97132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Corrigé</a:t>
            </a:r>
          </a:p>
        </p:txBody>
      </p:sp>
    </p:spTree>
    <p:extLst>
      <p:ext uri="{BB962C8B-B14F-4D97-AF65-F5344CB8AC3E}">
        <p14:creationId xmlns:p14="http://schemas.microsoft.com/office/powerpoint/2010/main" val="30930683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934</Words>
  <Application>Microsoft Office PowerPoint</Application>
  <PresentationFormat>Affichage à l'écran (4:3)</PresentationFormat>
  <Paragraphs>131</Paragraphs>
  <Slides>6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Comic Sans MS</vt:lpstr>
      <vt:lpstr>Thème Office</vt:lpstr>
      <vt:lpstr>Présentation PowerPoint</vt:lpstr>
      <vt:lpstr>Les fronts européens durant la Première Guerre mondiale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Annelise Mesnier</dc:creator>
  <cp:lastModifiedBy>Annelise Mesnier</cp:lastModifiedBy>
  <cp:revision>1</cp:revision>
  <dcterms:created xsi:type="dcterms:W3CDTF">2026-09-02T09:04:11Z</dcterms:created>
  <dcterms:modified xsi:type="dcterms:W3CDTF">2026-09-02T13:26:05Z</dcterms:modified>
</cp:coreProperties>
</file>