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71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20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53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0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5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9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78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83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37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20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49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62A17-DA5B-413B-BC5F-4C7330E7337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405F-C822-4613-BE3B-AD0B719AA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97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Malaccamax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fr.wikipedia.org/wiki/Suezma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r.wikipedia.org/wiki/Aframax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fr.wikipedia.org/wiki/Panamax" TargetMode="External"/><Relationship Id="rId10" Type="http://schemas.openxmlformats.org/officeDocument/2006/relationships/hyperlink" Target="http://fr.wikipedia.org/wiki/Ultra_Large_Crude_Carrier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fr.wikipedia.org/wiki/Very_Large_Crude_Carr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6343" y="30817"/>
            <a:ext cx="219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Géants des mers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6594966" y="1703969"/>
            <a:ext cx="239510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/>
              <a:t>http://www.lefigaro.fr/societes/2016/09/13/20005-20160913ARTFIG00165-l-harmony-of-the-seas-le-paquebot-de-la-demesure.php</a:t>
            </a:r>
          </a:p>
        </p:txBody>
      </p:sp>
      <p:sp>
        <p:nvSpPr>
          <p:cNvPr id="3" name="Rectangle 2"/>
          <p:cNvSpPr/>
          <p:nvPr/>
        </p:nvSpPr>
        <p:spPr>
          <a:xfrm>
            <a:off x="6594966" y="244621"/>
            <a:ext cx="2323297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/>
              <a:t>http://www.francetvinfo.fr/economie/transports/chantiers-navals-de-saint-nazaire/video-visite-guidee-du-harmony-of-the-seas-geant-de-mer-livre-ce-jeudi_1447031.html</a:t>
            </a:r>
          </a:p>
        </p:txBody>
      </p:sp>
      <p:pic>
        <p:nvPicPr>
          <p:cNvPr id="6" name="Image 5" descr="Une image contenant capture d’écran&#10;&#10;Description générée avec un niveau de confiance très élevé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874" r="1766" b="27907"/>
          <a:stretch/>
        </p:blipFill>
        <p:spPr>
          <a:xfrm>
            <a:off x="3676901" y="38148"/>
            <a:ext cx="2828261" cy="31305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36747" t="42316"/>
          <a:stretch/>
        </p:blipFill>
        <p:spPr>
          <a:xfrm>
            <a:off x="230496" y="4250047"/>
            <a:ext cx="2537386" cy="224015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b="55494"/>
          <a:stretch/>
        </p:blipFill>
        <p:spPr>
          <a:xfrm>
            <a:off x="3478970" y="3356565"/>
            <a:ext cx="3632539" cy="156510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t="51943"/>
          <a:stretch/>
        </p:blipFill>
        <p:spPr>
          <a:xfrm>
            <a:off x="0" y="2355146"/>
            <a:ext cx="3450181" cy="177120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/>
          <a:srcRect b="50389"/>
          <a:stretch/>
        </p:blipFill>
        <p:spPr>
          <a:xfrm>
            <a:off x="136918" y="400149"/>
            <a:ext cx="3450180" cy="18285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94966" y="2847605"/>
            <a:ext cx="233916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/>
              <a:t>https://fr.wikipedia.org/wiki/Construction_navale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01976" y="3647974"/>
            <a:ext cx="1516287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/>
              <a:t>http://www.lefigaro.fr/societes/2011/01/31/04015-20110131ARTFIG00719-les-petroliers-revolutionnent-la-construction-navale.php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842310" y="5048183"/>
            <a:ext cx="357975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fr-FR" altLang="fr-FR" sz="1000" u="sng" dirty="0"/>
              <a:t>Les différentes tailles de pétroliers sont :</a:t>
            </a:r>
          </a:p>
          <a:p>
            <a:r>
              <a:rPr lang="fr-FR" altLang="fr-FR" sz="1000" dirty="0"/>
              <a:t>Les </a:t>
            </a:r>
            <a:r>
              <a:rPr lang="fr-FR" altLang="fr-FR" sz="1000" b="1" dirty="0"/>
              <a:t>Jumbo</a:t>
            </a:r>
            <a:r>
              <a:rPr lang="fr-FR" altLang="fr-FR" sz="1000" dirty="0"/>
              <a:t> de 5 000 tonnes des années 1950,</a:t>
            </a:r>
          </a:p>
          <a:p>
            <a:r>
              <a:rPr lang="fr-FR" altLang="fr-FR" sz="1000" dirty="0"/>
              <a:t>Les </a:t>
            </a:r>
            <a:r>
              <a:rPr lang="fr-FR" altLang="fr-FR" sz="1000" b="1" dirty="0" err="1">
                <a:hlinkClick r:id="rId5" tooltip="Panamax"/>
              </a:rPr>
              <a:t>Panamax</a:t>
            </a:r>
            <a:r>
              <a:rPr lang="fr-FR" altLang="fr-FR" sz="1000" dirty="0"/>
              <a:t> jusqu'à 79 000 tonnes, à partir des années 1960</a:t>
            </a:r>
          </a:p>
          <a:p>
            <a:r>
              <a:rPr lang="fr-FR" altLang="fr-FR" sz="1000" dirty="0"/>
              <a:t>Les </a:t>
            </a:r>
            <a:r>
              <a:rPr lang="fr-FR" altLang="fr-FR" sz="1000" b="1" dirty="0" err="1">
                <a:hlinkClick r:id="rId6" tooltip="Aframax"/>
              </a:rPr>
              <a:t>Aframax</a:t>
            </a:r>
            <a:r>
              <a:rPr lang="fr-FR" altLang="fr-FR" sz="1000" dirty="0"/>
              <a:t> (</a:t>
            </a:r>
            <a:r>
              <a:rPr lang="fr-FR" altLang="fr-FR" sz="1000" i="1" dirty="0" err="1"/>
              <a:t>Average</a:t>
            </a:r>
            <a:r>
              <a:rPr lang="fr-FR" altLang="fr-FR" sz="1000" i="1" dirty="0"/>
              <a:t> </a:t>
            </a:r>
            <a:r>
              <a:rPr lang="fr-FR" altLang="fr-FR" sz="1000" i="1" dirty="0" err="1"/>
              <a:t>Freight</a:t>
            </a:r>
            <a:r>
              <a:rPr lang="fr-FR" altLang="fr-FR" sz="1000" i="1" dirty="0"/>
              <a:t> Rate </a:t>
            </a:r>
            <a:r>
              <a:rPr lang="fr-FR" altLang="fr-FR" sz="1000" i="1" dirty="0" err="1"/>
              <a:t>Assessment</a:t>
            </a:r>
            <a:r>
              <a:rPr lang="fr-FR" altLang="fr-FR" sz="1000" dirty="0"/>
              <a:t> ) entre 80 000 et 120 000 tonnes</a:t>
            </a:r>
          </a:p>
          <a:p>
            <a:r>
              <a:rPr lang="fr-FR" altLang="fr-FR" sz="1000" dirty="0"/>
              <a:t>Les </a:t>
            </a:r>
            <a:r>
              <a:rPr lang="fr-FR" altLang="fr-FR" sz="1000" b="1" dirty="0" err="1">
                <a:hlinkClick r:id="rId7" tooltip="Suezmax"/>
              </a:rPr>
              <a:t>Suezmax</a:t>
            </a:r>
            <a:r>
              <a:rPr lang="fr-FR" altLang="fr-FR" sz="1000" dirty="0"/>
              <a:t> de 150 000 tonnes</a:t>
            </a:r>
          </a:p>
          <a:p>
            <a:r>
              <a:rPr lang="fr-FR" altLang="fr-FR" sz="1000" dirty="0"/>
              <a:t>Les </a:t>
            </a:r>
            <a:r>
              <a:rPr lang="fr-FR" altLang="fr-FR" sz="1000" b="1" dirty="0" err="1">
                <a:hlinkClick r:id="rId8" tooltip="Malaccamax"/>
              </a:rPr>
              <a:t>Malaccamax</a:t>
            </a:r>
            <a:r>
              <a:rPr lang="fr-FR" altLang="fr-FR" sz="1000" dirty="0"/>
              <a:t> de 300 000 tonnes de port en lourd</a:t>
            </a:r>
          </a:p>
          <a:p>
            <a:r>
              <a:rPr lang="fr-FR" altLang="fr-FR" sz="1000" dirty="0"/>
              <a:t>Les </a:t>
            </a:r>
            <a:r>
              <a:rPr lang="fr-FR" altLang="fr-FR" sz="1000" b="1" dirty="0">
                <a:hlinkClick r:id="rId9" tooltip="Very Large Crude Carrier"/>
              </a:rPr>
              <a:t>VLCC</a:t>
            </a:r>
            <a:r>
              <a:rPr lang="fr-FR" altLang="fr-FR" sz="1000" dirty="0"/>
              <a:t> pour </a:t>
            </a:r>
            <a:r>
              <a:rPr lang="fr-FR" altLang="fr-FR" sz="1000" i="1" dirty="0" err="1"/>
              <a:t>Very</a:t>
            </a:r>
            <a:r>
              <a:rPr lang="fr-FR" altLang="fr-FR" sz="1000" i="1" dirty="0"/>
              <a:t> Large </a:t>
            </a:r>
            <a:r>
              <a:rPr lang="fr-FR" altLang="fr-FR" sz="1000" i="1" dirty="0" err="1"/>
              <a:t>Crude</a:t>
            </a:r>
            <a:r>
              <a:rPr lang="fr-FR" altLang="fr-FR" sz="1000" i="1" dirty="0"/>
              <a:t> Carriers</a:t>
            </a:r>
            <a:r>
              <a:rPr lang="fr-FR" altLang="fr-FR" sz="1000" dirty="0"/>
              <a:t>, à partir de 200 000 tonnes, dès la fin des années 1960,</a:t>
            </a:r>
          </a:p>
          <a:p>
            <a:r>
              <a:rPr lang="fr-FR" altLang="fr-FR" sz="1000" dirty="0"/>
              <a:t>Les </a:t>
            </a:r>
            <a:r>
              <a:rPr lang="fr-FR" altLang="fr-FR" sz="1000" b="1" dirty="0">
                <a:hlinkClick r:id="rId10" tooltip="Ultra Large Crude Carrier"/>
              </a:rPr>
              <a:t>ULCC</a:t>
            </a:r>
            <a:r>
              <a:rPr lang="fr-FR" altLang="fr-FR" sz="1000" dirty="0"/>
              <a:t> pour </a:t>
            </a:r>
            <a:r>
              <a:rPr lang="fr-FR" altLang="fr-FR" sz="1000" i="1" dirty="0"/>
              <a:t>Ultra Large </a:t>
            </a:r>
            <a:r>
              <a:rPr lang="fr-FR" altLang="fr-FR" sz="1000" i="1" dirty="0" err="1"/>
              <a:t>Crude</a:t>
            </a:r>
            <a:r>
              <a:rPr lang="fr-FR" altLang="fr-FR" sz="1000" i="1" dirty="0"/>
              <a:t> Carriers</a:t>
            </a:r>
            <a:r>
              <a:rPr lang="fr-FR" altLang="fr-FR" sz="1000" dirty="0"/>
              <a:t>, au-dessus de 300 000 tonnes, dans les années 1970. </a:t>
            </a:r>
          </a:p>
        </p:txBody>
      </p:sp>
      <p:pic>
        <p:nvPicPr>
          <p:cNvPr id="41" name="Picture 8" descr="tanke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93" y="5309834"/>
            <a:ext cx="2101107" cy="13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236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67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Annelise MESNIER</dc:creator>
  <cp:lastModifiedBy>Annelise MESNIER</cp:lastModifiedBy>
  <cp:revision>16</cp:revision>
  <dcterms:created xsi:type="dcterms:W3CDTF">2017-05-04T07:16:37Z</dcterms:created>
  <dcterms:modified xsi:type="dcterms:W3CDTF">2017-05-11T21:21:31Z</dcterms:modified>
</cp:coreProperties>
</file>